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915"/>
    <a:srgbClr val="FCF4E0"/>
    <a:srgbClr val="D3A112"/>
    <a:srgbClr val="14151B"/>
    <a:srgbClr val="D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404" autoAdjust="0"/>
    <p:restoredTop sz="94660"/>
  </p:normalViewPr>
  <p:slideViewPr>
    <p:cSldViewPr snapToGrid="0">
      <p:cViewPr>
        <p:scale>
          <a:sx n="50" d="100"/>
          <a:sy n="50" d="100"/>
        </p:scale>
        <p:origin x="226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6975-8D5F-4D8E-AE57-FD0902B4C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0912E-ABA9-454B-8432-5058F20B5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F6E71-EB8A-41BB-9DCE-F1A8A2472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6CBEF-32ED-4495-AA93-BCD4A7B9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9D420-029D-4AC7-B9F2-EBC90C69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690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F20F-879A-4AB5-836F-66F95EBB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BDC1F-0E35-4633-B8D3-278F3BEB1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BD2A9-5DC9-4F67-B4AC-346AEFE11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0FEF6-54DB-43D1-8523-FB4A293F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C0E93-111E-4AD6-A50B-6E98938F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3835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5315AE-2D71-41E3-8063-34265A6E4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26F5D-5633-473F-96BE-93CCEDE33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C1890-E710-487E-B3B7-2A4B291CB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4021E-8E73-4840-AFC8-EF08F074D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E6903-6B95-4513-B224-22F96304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9976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BC88-C1E7-4525-A1B9-13A81787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F4293-5AFE-4763-B2A9-4AF8E0058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3D62C-9515-4010-B692-FAF61A98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99732-AE90-4367-9C3D-0ED340D4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418-539F-485B-85E2-E042AB97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6717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DA83-9B76-4422-A6E5-8EC77C2E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3FDF7-6AC7-4368-A2CB-03B7EFA8A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96FE4-1A85-4EF5-B6F5-D432A1431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8D0B4-55D6-489C-8B9F-5D77BE90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35199-B71E-4F92-97B5-9186B0CB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527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00F43-50BF-4ACE-A845-AD668A4A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4273E-F94D-44D5-AC73-EFC73A88F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9844E-136E-4632-B2EF-95D8DB085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888DB-6F01-43E8-A564-E324EC4C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ED40F-6FE0-432A-AE07-100F6159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D6812-09D6-47DB-8991-4153277C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809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9494-D8A4-4EB4-8DC2-333BE8C5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73E5E-D1F6-4D2F-B0C1-AF24155EE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8506A-6294-4698-95C4-70DC49F34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B5283-FFA1-4B15-8D05-D0A8EBAC1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D660D-F87E-4D2E-8F94-9A41F4D68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3D682-30B8-4271-8278-27380FA81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2212-C277-4CCF-B9B8-1B55ED95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1F03BA-3856-4B69-A265-8F9FC5C7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994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3D0-6390-4D9B-934D-1B347A3E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70D18-6B2F-435D-87FC-1D6BA027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A8933-E979-4C51-81AD-F0185901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2D44B-B0FC-4D5E-A3DC-B06B0BED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297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0363A-FA78-444D-8F06-11DFDBF3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92394-24AE-4096-82E8-795B3F8C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9771-D705-4EFF-9178-ABA4D67F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2708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ED1DA-9D9C-4314-AA8D-76F4D33B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63D3-F39D-4EB8-B2FB-85E9B1C5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81B49-0C89-4C84-AE23-D47B0C0D8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9594F-444C-4CE6-9A88-BF79C3B9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08041-9ABF-474A-95AB-E6A0E838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BBC73-4DC0-4F04-91E7-1DD1AB90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61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2FC5-88B3-45F6-B351-31B2B602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3B247-A02E-41F9-835F-98CA60B28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3FC05-CC63-4D8C-B5B1-C4AA69E54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4AC7C-A823-4702-818B-72701021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6058E-CC70-4E78-8FA3-7FD17FAB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327D8-68A7-440E-A003-C768DB9E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07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B88DA0-921E-4CE6-8585-458A6669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61219-629F-45D6-A2CC-10AB8D1D5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1E317-56C1-46C6-BBA8-9F4C52000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45506-A60F-40CF-A9C6-AAEA7D77CC6C}" type="datetimeFigureOut">
              <a:rPr lang="en-PH" smtClean="0"/>
              <a:t>28/01/2022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13AE-B7A6-4885-A95C-C19CE70E4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5F151-A530-4A32-8A41-97E6CEFE7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6D392-A5A5-4D56-96B0-89957C125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2431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4402717-56C5-4C59-B6B2-5A8ED5115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026" y="2408855"/>
            <a:ext cx="2781818" cy="360000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9A70AB3C-6BEE-4859-B430-D491DFC67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65" y="2893022"/>
            <a:ext cx="2781818" cy="3600000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low confidence">
            <a:extLst>
              <a:ext uri="{FF2B5EF4-FFF2-40B4-BE49-F238E27FC236}">
                <a16:creationId xmlns:a16="http://schemas.microsoft.com/office/drawing/2014/main" id="{B45EC7D4-3A0F-492A-944B-EED7F26D6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80" y="2879573"/>
            <a:ext cx="2781818" cy="3600000"/>
          </a:xfrm>
          <a:prstGeom prst="rect">
            <a:avLst/>
          </a:prstGeom>
        </p:spPr>
      </p:pic>
      <p:pic>
        <p:nvPicPr>
          <p:cNvPr id="5" name="Picture 4" descr="A picture containing tiled&#10;&#10;Description automatically generated">
            <a:extLst>
              <a:ext uri="{FF2B5EF4-FFF2-40B4-BE49-F238E27FC236}">
                <a16:creationId xmlns:a16="http://schemas.microsoft.com/office/drawing/2014/main" id="{0B9638DB-1ED3-4419-AC81-AB54C811C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50" y="3159983"/>
            <a:ext cx="2781818" cy="36000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235E8FF-9638-4AAD-92ED-9B27E5DF2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106" y="3644150"/>
            <a:ext cx="2781818" cy="3600000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8E578C-F9E4-4EB1-9F92-7D87C3F42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44" y="3442445"/>
            <a:ext cx="2781818" cy="3600000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B5A3E30B-9FB7-40D1-BACB-A282ADA01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059" y="3284892"/>
            <a:ext cx="2781818" cy="3600000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6C7D5DE2-F6A4-4062-ADBA-2A31E1B5F9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7" y="2973631"/>
            <a:ext cx="2781818" cy="3600000"/>
          </a:xfrm>
          <a:prstGeom prst="rect">
            <a:avLst/>
          </a:prstGeom>
        </p:spPr>
      </p:pic>
      <p:pic>
        <p:nvPicPr>
          <p:cNvPr id="23" name="Picture 22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F8FAB5A3-6BE8-4A46-B93D-60B367F424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63" y="5269973"/>
            <a:ext cx="934691" cy="12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D05D7C-9A36-4B47-BC57-449CE84312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61" y="5364031"/>
            <a:ext cx="934691" cy="1209600"/>
          </a:xfrm>
          <a:prstGeom prst="rect">
            <a:avLst/>
          </a:prstGeom>
        </p:spPr>
      </p:pic>
      <p:pic>
        <p:nvPicPr>
          <p:cNvPr id="27" name="Picture 26" descr="A picture containing plant&#10;&#10;Description automatically generated">
            <a:extLst>
              <a:ext uri="{FF2B5EF4-FFF2-40B4-BE49-F238E27FC236}">
                <a16:creationId xmlns:a16="http://schemas.microsoft.com/office/drawing/2014/main" id="{8C745A32-FC52-4AF7-A579-C00F462407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53" y="5444150"/>
            <a:ext cx="934691" cy="12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10728C-B551-4EB5-9606-CD9022391D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8627"/>
            <a:ext cx="933595" cy="1208181"/>
          </a:xfrm>
          <a:prstGeom prst="rect">
            <a:avLst/>
          </a:prstGeom>
        </p:spPr>
      </p:pic>
      <p:pic>
        <p:nvPicPr>
          <p:cNvPr id="30" name="Picture 29" descr="A picture containing plant&#10;&#10;Description automatically generated">
            <a:extLst>
              <a:ext uri="{FF2B5EF4-FFF2-40B4-BE49-F238E27FC236}">
                <a16:creationId xmlns:a16="http://schemas.microsoft.com/office/drawing/2014/main" id="{38894308-D8EE-46CE-A2FA-CB4526174C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018" y="5388027"/>
            <a:ext cx="934691" cy="12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924BF4-1449-4B16-B34F-A31D69EE48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61" y="5363148"/>
            <a:ext cx="933595" cy="1208181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A8CE80BE-0D8E-4997-8D8F-5947088162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004" y="912131"/>
            <a:ext cx="2847079" cy="664522"/>
          </a:xfrm>
          <a:prstGeom prst="rect">
            <a:avLst/>
          </a:prstGeom>
        </p:spPr>
      </p:pic>
      <p:pic>
        <p:nvPicPr>
          <p:cNvPr id="35" name="Picture 3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4A06E8E-5C13-42EC-A2B1-1D2321DA36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79" y="684782"/>
            <a:ext cx="2042337" cy="75597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FF18DF4-D3BE-4A84-9DBB-CD27E88E2D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0" y="210228"/>
            <a:ext cx="2298391" cy="1115665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89574264-5CA7-4844-A189-111D0417F2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96" y="1671275"/>
            <a:ext cx="2847079" cy="66452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9CD6D75F-F7DB-45B3-B753-38DC1F57B8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7" y="272979"/>
            <a:ext cx="2058067" cy="858214"/>
          </a:xfrm>
          <a:prstGeom prst="rect">
            <a:avLst/>
          </a:prstGeom>
        </p:spPr>
      </p:pic>
      <p:pic>
        <p:nvPicPr>
          <p:cNvPr id="43" name="Picture 42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2D72A0FA-FD30-4E21-A0D7-2B798722687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3"/>
          <a:stretch/>
        </p:blipFill>
        <p:spPr>
          <a:xfrm flipH="1">
            <a:off x="12573136" y="836713"/>
            <a:ext cx="4316097" cy="5760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4B017F2-C9DA-45C6-BE2C-D525BB9DC14C}"/>
              </a:ext>
            </a:extLst>
          </p:cNvPr>
          <p:cNvSpPr txBox="1"/>
          <p:nvPr/>
        </p:nvSpPr>
        <p:spPr>
          <a:xfrm>
            <a:off x="3145916" y="709814"/>
            <a:ext cx="6224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venir Next LT Pro Light" panose="020B0304020202020204" pitchFamily="34" charset="0"/>
              </a:rPr>
              <a:t>Here at </a:t>
            </a:r>
            <a:r>
              <a:rPr lang="en-US" sz="3000" dirty="0" err="1">
                <a:solidFill>
                  <a:srgbClr val="14151B"/>
                </a:solidFill>
                <a:latin typeface="Avenir Next LT Pro Demi" panose="020B0704020202020204" pitchFamily="34" charset="0"/>
              </a:rPr>
              <a:t>Neo</a:t>
            </a:r>
            <a:r>
              <a:rPr lang="en-US" sz="3000" dirty="0" err="1">
                <a:solidFill>
                  <a:srgbClr val="F2B915"/>
                </a:solidFill>
                <a:latin typeface="Avenir Next LT Pro Demi" panose="020B0704020202020204" pitchFamily="34" charset="0"/>
              </a:rPr>
              <a:t>Docto</a:t>
            </a:r>
            <a:r>
              <a:rPr lang="en-US" sz="3000" dirty="0">
                <a:latin typeface="Avenir Next LT Pro Light" panose="020B0304020202020204" pitchFamily="34" charset="0"/>
              </a:rPr>
              <a:t>, we provide a comfortable way for employees to work</a:t>
            </a:r>
            <a:endParaRPr lang="en-PH" sz="3000" dirty="0">
              <a:latin typeface="Avenir Next LT Pro Light" panose="020B0304020202020204" pitchFamily="34" charset="0"/>
            </a:endParaRPr>
          </a:p>
          <a:p>
            <a:pPr algn="ctr"/>
            <a:endParaRPr lang="en-PH" sz="30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675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366320-8523-41CF-9566-4CBAA597DF64}"/>
              </a:ext>
            </a:extLst>
          </p:cNvPr>
          <p:cNvSpPr txBox="1"/>
          <p:nvPr/>
        </p:nvSpPr>
        <p:spPr>
          <a:xfrm>
            <a:off x="3060836" y="4508719"/>
            <a:ext cx="6070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 Light" panose="020B0304020202020204" pitchFamily="34" charset="0"/>
              </a:rPr>
              <a:t>https://home.neodocto.com/</a:t>
            </a:r>
            <a:endParaRPr lang="en-PH" sz="3200" dirty="0">
              <a:latin typeface="Avenir Next LT Pro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67EFE-8A64-4E6C-BB9B-58CD1BF57BAD}"/>
              </a:ext>
            </a:extLst>
          </p:cNvPr>
          <p:cNvSpPr txBox="1"/>
          <p:nvPr/>
        </p:nvSpPr>
        <p:spPr>
          <a:xfrm>
            <a:off x="3906252" y="1447993"/>
            <a:ext cx="4379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 Light" panose="020B0304020202020204" pitchFamily="34" charset="0"/>
              </a:rPr>
              <a:t>We </a:t>
            </a:r>
            <a:r>
              <a:rPr lang="en-US" sz="3200">
                <a:latin typeface="Avenir Next LT Pro Light" panose="020B0304020202020204" pitchFamily="34" charset="0"/>
              </a:rPr>
              <a:t>got you </a:t>
            </a:r>
            <a:r>
              <a:rPr lang="en-US" sz="3200" dirty="0">
                <a:latin typeface="Avenir Next LT Pro Light" panose="020B0304020202020204" pitchFamily="34" charset="0"/>
              </a:rPr>
              <a:t>here at</a:t>
            </a:r>
            <a:endParaRPr lang="en-PH" sz="3200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BEB58EF-18F0-4B2E-BFAA-38969D982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35" y="2032768"/>
            <a:ext cx="5937530" cy="24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9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D75BECB0-196B-46EF-B466-A2BCD7E74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r="45364"/>
          <a:stretch/>
        </p:blipFill>
        <p:spPr>
          <a:xfrm>
            <a:off x="608020" y="-84175"/>
            <a:ext cx="3284841" cy="6858000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BC8E32B7-68C4-472F-A917-3B57B2A3A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t="14079" r="6162" b="20511"/>
          <a:stretch/>
        </p:blipFill>
        <p:spPr>
          <a:xfrm>
            <a:off x="3482598" y="0"/>
            <a:ext cx="8691364" cy="6689650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E3C6B3B3-53B9-4AC2-8953-56FF0F1D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60" y="1281796"/>
            <a:ext cx="3072271" cy="385237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09FB33-204B-4DE6-8072-8244E401D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6" y="1718213"/>
            <a:ext cx="3089939" cy="308993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1DA7B8-785C-417F-8636-1A3BE95AD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456" y="1728328"/>
            <a:ext cx="3072272" cy="30722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A02DAC-4683-4703-A39C-132F0B2C0ACA}"/>
              </a:ext>
            </a:extLst>
          </p:cNvPr>
          <p:cNvSpPr txBox="1"/>
          <p:nvPr/>
        </p:nvSpPr>
        <p:spPr>
          <a:xfrm>
            <a:off x="654536" y="5478644"/>
            <a:ext cx="10778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venir Next LT Pro Light" panose="020B0304020202020204" pitchFamily="34" charset="0"/>
              </a:rPr>
              <a:t>Fast Application and Approval, Flexible Hours, Kind Team Leaders and Mentors</a:t>
            </a:r>
            <a:endParaRPr lang="en-PH" sz="30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67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329BB-BCC6-4E38-88FC-3ABC0049E33D}"/>
              </a:ext>
            </a:extLst>
          </p:cNvPr>
          <p:cNvSpPr txBox="1"/>
          <p:nvPr/>
        </p:nvSpPr>
        <p:spPr>
          <a:xfrm>
            <a:off x="960120" y="2690336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  <a:ea typeface="SimSun" panose="02010600030101010101" pitchFamily="2" charset="-122"/>
              </a:rPr>
              <a:t>Staff are great, they are </a:t>
            </a:r>
            <a:r>
              <a:rPr lang="en-US" sz="3000" dirty="0">
                <a:solidFill>
                  <a:srgbClr val="F2B915"/>
                </a:solidFill>
                <a:effectLst/>
                <a:latin typeface="Avenir Next LT Pro Light" panose="020B0304020202020204" pitchFamily="34" charset="0"/>
                <a:ea typeface="SimSun" panose="02010600030101010101" pitchFamily="2" charset="-122"/>
              </a:rPr>
              <a:t>accessible</a:t>
            </a:r>
            <a:r>
              <a:rPr lang="en-US" sz="3000" dirty="0">
                <a:effectLst/>
                <a:latin typeface="Avenir Next LT Pro Light" panose="020B0304020202020204" pitchFamily="34" charset="0"/>
                <a:ea typeface="SimSun" panose="02010600030101010101" pitchFamily="2" charset="-122"/>
              </a:rPr>
              <a:t>,</a:t>
            </a:r>
            <a:r>
              <a:rPr lang="en-US" sz="3000" dirty="0">
                <a:solidFill>
                  <a:srgbClr val="F2B915"/>
                </a:solidFill>
                <a:effectLst/>
                <a:latin typeface="Avenir Next LT Pro Light" panose="020B0304020202020204" pitchFamily="34" charset="0"/>
                <a:ea typeface="SimSun" panose="02010600030101010101" pitchFamily="2" charset="-122"/>
              </a:rPr>
              <a:t> kind</a:t>
            </a:r>
            <a:r>
              <a:rPr lang="en-US" sz="3000" dirty="0">
                <a:effectLst/>
                <a:latin typeface="Avenir Next LT Pro Light" panose="020B0304020202020204" pitchFamily="34" charset="0"/>
                <a:ea typeface="SimSun" panose="02010600030101010101" pitchFamily="2" charset="-122"/>
              </a:rPr>
              <a:t>,</a:t>
            </a:r>
            <a:r>
              <a:rPr lang="en-US" sz="3000" dirty="0">
                <a:solidFill>
                  <a:srgbClr val="F2B915"/>
                </a:solidFill>
                <a:effectLst/>
                <a:latin typeface="Avenir Next LT Pro Light" panose="020B0304020202020204" pitchFamily="34" charset="0"/>
                <a:ea typeface="SimSun" panose="02010600030101010101" pitchFamily="2" charset="-122"/>
              </a:rPr>
              <a:t> </a:t>
            </a:r>
            <a:r>
              <a:rPr lang="en-US" sz="30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  <a:ea typeface="SimSun" panose="02010600030101010101" pitchFamily="2" charset="-122"/>
              </a:rPr>
              <a:t>and </a:t>
            </a:r>
            <a:r>
              <a:rPr lang="en-US" sz="3000" dirty="0">
                <a:solidFill>
                  <a:srgbClr val="F2B915"/>
                </a:solidFill>
                <a:effectLst/>
                <a:latin typeface="Avenir Next LT Pro Light" panose="020B0304020202020204" pitchFamily="34" charset="0"/>
                <a:ea typeface="SimSun" panose="02010600030101010101" pitchFamily="2" charset="-122"/>
              </a:rPr>
              <a:t>responsive</a:t>
            </a:r>
            <a:endParaRPr lang="en-PH" sz="3000" dirty="0">
              <a:solidFill>
                <a:srgbClr val="F2B915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8" name="Picture 7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B52A54B3-0DB4-4977-923F-E033C4D80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-30480"/>
            <a:ext cx="7056120" cy="705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3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52F794-1E73-4BCE-A3CE-C88D4ECBC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6858000" cy="685800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488316-69D8-4506-B687-4C71691A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387" y="682667"/>
            <a:ext cx="6529503" cy="50354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9FCD88-2EB0-4378-882A-39641AAF7AE3}"/>
              </a:ext>
            </a:extLst>
          </p:cNvPr>
          <p:cNvCxnSpPr/>
          <p:nvPr/>
        </p:nvCxnSpPr>
        <p:spPr>
          <a:xfrm>
            <a:off x="6035040" y="682667"/>
            <a:ext cx="0" cy="50139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85B597-CC03-41D7-AE90-21F49FE170EB}"/>
              </a:ext>
            </a:extLst>
          </p:cNvPr>
          <p:cNvSpPr txBox="1"/>
          <p:nvPr/>
        </p:nvSpPr>
        <p:spPr>
          <a:xfrm>
            <a:off x="655320" y="5718132"/>
            <a:ext cx="10835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  <a:ea typeface="SimSun" panose="02010600030101010101" pitchFamily="2" charset="-122"/>
              </a:rPr>
              <a:t>They are considerate as well. Great place to </a:t>
            </a:r>
            <a:r>
              <a:rPr lang="en-US" sz="3000" dirty="0">
                <a:solidFill>
                  <a:srgbClr val="F2B915"/>
                </a:solidFill>
                <a:effectLst/>
                <a:latin typeface="Avenir Next LT Pro Light" panose="020B0304020202020204" pitchFamily="34" charset="0"/>
                <a:ea typeface="SimSun" panose="02010600030101010101" pitchFamily="2" charset="-122"/>
              </a:rPr>
              <a:t>improve skills </a:t>
            </a:r>
            <a:r>
              <a:rPr lang="en-US" sz="30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  <a:ea typeface="SimSun" panose="02010600030101010101" pitchFamily="2" charset="-122"/>
              </a:rPr>
              <a:t>without getting pressured.</a:t>
            </a:r>
            <a:endParaRPr lang="en-PH" sz="3000" dirty="0">
              <a:latin typeface="Avenir Next LT Pro Light" panose="020B0304020202020204" pitchFamily="34" charset="0"/>
            </a:endParaRPr>
          </a:p>
        </p:txBody>
      </p:sp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24B7552-13BF-4546-94FF-1C36E0955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41" y="481046"/>
            <a:ext cx="5919729" cy="52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4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icon&#10;&#10;Description automatically generated">
            <a:extLst>
              <a:ext uri="{FF2B5EF4-FFF2-40B4-BE49-F238E27FC236}">
                <a16:creationId xmlns:a16="http://schemas.microsoft.com/office/drawing/2014/main" id="{5D5DD7B4-8FC5-40A0-8755-96CABAEE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65" y="677995"/>
            <a:ext cx="1569600" cy="15696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E5AB629-8417-4946-9CB6-AC1A9FFF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65" y="4610405"/>
            <a:ext cx="1569600" cy="15696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36B4EF3-DBCD-4624-9514-AB6A3863C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5" y="4610405"/>
            <a:ext cx="1569600" cy="15696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419FC0AF-BD7B-4FDA-883D-E8157FE4C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5" y="2644260"/>
            <a:ext cx="1569600" cy="15696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3A589B1-CB90-4C2B-874F-50131DFF2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85" y="677995"/>
            <a:ext cx="1569600" cy="1569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0B556DB-3E09-447A-BC8D-A774744FED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5" y="4610405"/>
            <a:ext cx="1569600" cy="156960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226DD8F-714E-45F9-95FD-BE7CD141E4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5" y="2644260"/>
            <a:ext cx="1569600" cy="1569600"/>
          </a:xfrm>
          <a:prstGeom prst="rect">
            <a:avLst/>
          </a:prstGeom>
        </p:spPr>
      </p:pic>
      <p:pic>
        <p:nvPicPr>
          <p:cNvPr id="21" name="Picture 20" descr="A person wearing a suit and tie&#10;&#10;Description automatically generated with low confidence">
            <a:extLst>
              <a:ext uri="{FF2B5EF4-FFF2-40B4-BE49-F238E27FC236}">
                <a16:creationId xmlns:a16="http://schemas.microsoft.com/office/drawing/2014/main" id="{F538761D-1B42-4BDF-A181-92E8383C0D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5" y="677995"/>
            <a:ext cx="1569720" cy="156972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3020FAAC-C5AC-46B1-B03B-638538B3BA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65" y="4610405"/>
            <a:ext cx="1569600" cy="156960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6DF5B110-1834-4A67-80E3-5AFF7DA362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65" y="4610405"/>
            <a:ext cx="1569600" cy="15696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37BF6FF-46BA-4F16-B59F-58C2D168FD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65" y="677995"/>
            <a:ext cx="1569600" cy="156960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7384B7A-13C3-499B-B630-C8A2B4A166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85" y="4610405"/>
            <a:ext cx="1569600" cy="15696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D92AA567-CB35-4681-BAFE-5A83EC9D55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85" y="677995"/>
            <a:ext cx="1569600" cy="1569600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D7A498E7-D638-4EA0-B023-0914A8C942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825" y="677995"/>
            <a:ext cx="1569600" cy="156960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582FBEBC-50BE-427E-A678-DBB26F9941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45" y="677995"/>
            <a:ext cx="1569600" cy="156960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7D8E90B4-6788-4AC7-9E02-50A8D777B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85" y="4610405"/>
            <a:ext cx="1569600" cy="1569600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9FE96C7E-AD3A-4C28-B006-D64B2A4DFB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85" y="2644200"/>
            <a:ext cx="1569600" cy="1569600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DF658D7A-38C4-4F85-8A3B-28C079D400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85" y="2644200"/>
            <a:ext cx="1569600" cy="15696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5217E3E-D545-40EF-B13B-FE0A989E5388}"/>
              </a:ext>
            </a:extLst>
          </p:cNvPr>
          <p:cNvSpPr txBox="1"/>
          <p:nvPr/>
        </p:nvSpPr>
        <p:spPr>
          <a:xfrm>
            <a:off x="3688265" y="2921168"/>
            <a:ext cx="47083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 Light" panose="020B0304020202020204" pitchFamily="34" charset="0"/>
              </a:rPr>
              <a:t>We treat you like an </a:t>
            </a:r>
            <a:r>
              <a:rPr lang="en-US" sz="3200" dirty="0">
                <a:solidFill>
                  <a:srgbClr val="F2B915"/>
                </a:solidFill>
                <a:latin typeface="Avenir Next LT Pro Light" panose="020B0304020202020204" pitchFamily="34" charset="0"/>
              </a:rPr>
              <a:t>individual</a:t>
            </a:r>
            <a:r>
              <a:rPr lang="en-US" sz="3200" dirty="0">
                <a:latin typeface="Avenir Next LT Pro Light" panose="020B0304020202020204" pitchFamily="34" charset="0"/>
              </a:rPr>
              <a:t>, not a worker.</a:t>
            </a:r>
            <a:endParaRPr lang="en-PH" sz="32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39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316A146-4143-49D2-BE3B-6103D4A662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70" y="-91041"/>
            <a:ext cx="12405650" cy="82638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D5509F-9C79-4952-84AE-96711720A51C}"/>
              </a:ext>
            </a:extLst>
          </p:cNvPr>
          <p:cNvSpPr/>
          <p:nvPr/>
        </p:nvSpPr>
        <p:spPr>
          <a:xfrm>
            <a:off x="-137160" y="4963078"/>
            <a:ext cx="12588240" cy="2133600"/>
          </a:xfrm>
          <a:prstGeom prst="rect">
            <a:avLst/>
          </a:prstGeom>
          <a:solidFill>
            <a:srgbClr val="FCF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3" name="Picture 2" descr="A picture containing text, computer, indoor, electronics&#10;&#10;Description automatically generated">
            <a:extLst>
              <a:ext uri="{FF2B5EF4-FFF2-40B4-BE49-F238E27FC236}">
                <a16:creationId xmlns:a16="http://schemas.microsoft.com/office/drawing/2014/main" id="{29A36783-C7E1-4EB8-927D-9C9BFFD84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9" y="1777918"/>
            <a:ext cx="7620123" cy="508008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94D280-8E2B-491D-B3D4-F347166E8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50" y="959964"/>
            <a:ext cx="2676773" cy="2676773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8362043F-4290-472F-B5F3-096F55D36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94" y="959964"/>
            <a:ext cx="2133601" cy="213360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C718C78-8BAC-460B-85DC-595598D71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44" y="2961521"/>
            <a:ext cx="2133601" cy="213360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43E59D9-6E48-40E6-9553-EF249088D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33" y="3062430"/>
            <a:ext cx="1931781" cy="19317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BA7C62-5ECF-43BB-ABDD-DF0A7C327570}"/>
              </a:ext>
            </a:extLst>
          </p:cNvPr>
          <p:cNvSpPr txBox="1"/>
          <p:nvPr/>
        </p:nvSpPr>
        <p:spPr>
          <a:xfrm>
            <a:off x="7526945" y="2026608"/>
            <a:ext cx="43794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 Light" panose="020B0304020202020204" pitchFamily="34" charset="0"/>
              </a:rPr>
              <a:t>The executives approach representatives, no workplace pressure and difficulties, just coordinated efforts  and thoughts.</a:t>
            </a:r>
            <a:endParaRPr lang="en-PH" sz="32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32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605DE76-AA84-4DBD-9849-FE9B94A01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24230" r="1835" b="22464"/>
          <a:stretch/>
        </p:blipFill>
        <p:spPr>
          <a:xfrm>
            <a:off x="0" y="0"/>
            <a:ext cx="12166270" cy="6858000"/>
          </a:xfrm>
          <a:prstGeom prst="rect">
            <a:avLst/>
          </a:prstGeom>
        </p:spPr>
      </p:pic>
      <p:pic>
        <p:nvPicPr>
          <p:cNvPr id="3" name="Picture 2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3D690EC9-2E1C-4CA2-AEEC-308DDE654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21" y="1460414"/>
            <a:ext cx="6613944" cy="5397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1262E-BC2A-43BA-96CA-8A6D5BC8144A}"/>
              </a:ext>
            </a:extLst>
          </p:cNvPr>
          <p:cNvSpPr txBox="1"/>
          <p:nvPr/>
        </p:nvSpPr>
        <p:spPr>
          <a:xfrm>
            <a:off x="821345" y="1659285"/>
            <a:ext cx="43794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 Light" panose="020B0304020202020204" pitchFamily="34" charset="0"/>
              </a:rPr>
              <a:t>Workplace climate is </a:t>
            </a:r>
            <a:r>
              <a:rPr lang="en-US" sz="3200" dirty="0">
                <a:solidFill>
                  <a:srgbClr val="F2B915"/>
                </a:solidFill>
                <a:latin typeface="Avenir Next LT Pro Light" panose="020B0304020202020204" pitchFamily="34" charset="0"/>
              </a:rPr>
              <a:t>friendly </a:t>
            </a:r>
            <a:r>
              <a:rPr lang="en-US" sz="3200" dirty="0">
                <a:latin typeface="Avenir Next LT Pro Light" panose="020B0304020202020204" pitchFamily="34" charset="0"/>
              </a:rPr>
              <a:t>and it places where there is </a:t>
            </a:r>
            <a:r>
              <a:rPr lang="en-US" sz="3200" dirty="0">
                <a:solidFill>
                  <a:srgbClr val="F2B915"/>
                </a:solidFill>
                <a:latin typeface="Avenir Next LT Pro Light" panose="020B0304020202020204" pitchFamily="34" charset="0"/>
              </a:rPr>
              <a:t>trust</a:t>
            </a:r>
            <a:r>
              <a:rPr lang="en-US" sz="3200" dirty="0">
                <a:latin typeface="Avenir Next LT Pro Light" panose="020B0304020202020204" pitchFamily="34" charset="0"/>
              </a:rPr>
              <a:t>, </a:t>
            </a:r>
            <a:r>
              <a:rPr lang="en-US" sz="3200" dirty="0">
                <a:solidFill>
                  <a:srgbClr val="F2B915"/>
                </a:solidFill>
                <a:latin typeface="Avenir Next LT Pro Light" panose="020B0304020202020204" pitchFamily="34" charset="0"/>
              </a:rPr>
              <a:t>cooperation</a:t>
            </a:r>
            <a:r>
              <a:rPr lang="en-US" sz="3200" dirty="0">
                <a:latin typeface="Avenir Next LT Pro Light" panose="020B0304020202020204" pitchFamily="34" charset="0"/>
              </a:rPr>
              <a:t>, </a:t>
            </a:r>
            <a:r>
              <a:rPr lang="en-US" sz="3200" dirty="0">
                <a:solidFill>
                  <a:srgbClr val="F2B915"/>
                </a:solidFill>
                <a:latin typeface="Avenir Next LT Pro Light" panose="020B0304020202020204" pitchFamily="34" charset="0"/>
              </a:rPr>
              <a:t>safety</a:t>
            </a:r>
            <a:r>
              <a:rPr lang="en-US" sz="3200" dirty="0">
                <a:latin typeface="Avenir Next LT Pro Light" panose="020B0304020202020204" pitchFamily="34" charset="0"/>
              </a:rPr>
              <a:t>, </a:t>
            </a:r>
            <a:r>
              <a:rPr lang="en-US" sz="3200" dirty="0">
                <a:solidFill>
                  <a:srgbClr val="F2B915"/>
                </a:solidFill>
                <a:latin typeface="Avenir Next LT Pro Light" panose="020B0304020202020204" pitchFamily="34" charset="0"/>
              </a:rPr>
              <a:t>risk-taking support</a:t>
            </a:r>
            <a:r>
              <a:rPr lang="en-US" sz="3200" dirty="0">
                <a:latin typeface="Avenir Next LT Pro Light" panose="020B0304020202020204" pitchFamily="34" charset="0"/>
              </a:rPr>
              <a:t>, </a:t>
            </a:r>
            <a:r>
              <a:rPr lang="en-US" sz="3200" dirty="0">
                <a:solidFill>
                  <a:srgbClr val="F2B915"/>
                </a:solidFill>
                <a:latin typeface="Avenir Next LT Pro Light" panose="020B0304020202020204" pitchFamily="34" charset="0"/>
              </a:rPr>
              <a:t>accountability</a:t>
            </a:r>
            <a:r>
              <a:rPr lang="en-US" sz="3200" dirty="0">
                <a:latin typeface="Avenir Next LT Pro Light" panose="020B0304020202020204" pitchFamily="34" charset="0"/>
              </a:rPr>
              <a:t>, and </a:t>
            </a:r>
            <a:r>
              <a:rPr lang="en-US" sz="3200" dirty="0">
                <a:solidFill>
                  <a:srgbClr val="F2B915"/>
                </a:solidFill>
                <a:latin typeface="Avenir Next LT Pro Light" panose="020B0304020202020204" pitchFamily="34" charset="0"/>
              </a:rPr>
              <a:t>equity</a:t>
            </a:r>
            <a:r>
              <a:rPr lang="en-US" sz="3200" dirty="0">
                <a:latin typeface="Avenir Next LT Pro Light" panose="020B0304020202020204" pitchFamily="34" charset="0"/>
              </a:rPr>
              <a:t>.</a:t>
            </a:r>
            <a:endParaRPr lang="en-PH" sz="32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0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201AEE4-C08D-4E91-8BD7-CFDECF4269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0874" y="0"/>
            <a:ext cx="1542990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9E79B-2765-4B0C-96F3-60C042380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2727" y="1847850"/>
            <a:ext cx="1725113" cy="48006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C4B3F6-A45E-4D4B-82F7-94DE6A40970B}"/>
              </a:ext>
            </a:extLst>
          </p:cNvPr>
          <p:cNvSpPr/>
          <p:nvPr/>
        </p:nvSpPr>
        <p:spPr>
          <a:xfrm>
            <a:off x="516926" y="627726"/>
            <a:ext cx="7866831" cy="2191673"/>
          </a:xfrm>
          <a:prstGeom prst="roundRect">
            <a:avLst/>
          </a:prstGeom>
          <a:solidFill>
            <a:srgbClr val="F2B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CFEE2-ABF1-45C9-B119-42DCBB1478AC}"/>
              </a:ext>
            </a:extLst>
          </p:cNvPr>
          <p:cNvSpPr txBox="1"/>
          <p:nvPr/>
        </p:nvSpPr>
        <p:spPr>
          <a:xfrm>
            <a:off x="520747" y="760125"/>
            <a:ext cx="77282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We take time to </a:t>
            </a:r>
            <a:r>
              <a:rPr lang="en-US" sz="2400" dirty="0">
                <a:latin typeface="Avenir Next LT Pro Light" panose="020B0304020202020204" pitchFamily="34" charset="0"/>
              </a:rPr>
              <a:t>listen</a:t>
            </a:r>
            <a:r>
              <a:rPr lang="en-US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to our employees regarding their </a:t>
            </a:r>
            <a:r>
              <a:rPr lang="en-US" sz="2400" dirty="0">
                <a:latin typeface="Avenir Next LT Pro Light" panose="020B0304020202020204" pitchFamily="34" charset="0"/>
              </a:rPr>
              <a:t>concerns</a:t>
            </a:r>
            <a:r>
              <a:rPr lang="en-US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en-US" sz="2400" dirty="0">
                <a:latin typeface="Avenir Next LT Pro Light" panose="020B0304020202020204" pitchFamily="34" charset="0"/>
              </a:rPr>
              <a:t>and</a:t>
            </a:r>
            <a:r>
              <a:rPr lang="en-US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en-US" sz="2400" dirty="0">
                <a:latin typeface="Avenir Next LT Pro Light" panose="020B0304020202020204" pitchFamily="34" charset="0"/>
              </a:rPr>
              <a:t>needs</a:t>
            </a:r>
            <a:r>
              <a:rPr lang="en-US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for performing their jobs. We try to Discuss various issues with employees, such as conflicts they may have with you or other employees.</a:t>
            </a:r>
            <a:endParaRPr lang="en-PH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8F2C871-F236-4F97-BAE9-B3F9D9FCFC21}"/>
              </a:ext>
            </a:extLst>
          </p:cNvPr>
          <p:cNvSpPr/>
          <p:nvPr/>
        </p:nvSpPr>
        <p:spPr>
          <a:xfrm>
            <a:off x="7758918" y="1379220"/>
            <a:ext cx="1249678" cy="1021080"/>
          </a:xfrm>
          <a:prstGeom prst="triangle">
            <a:avLst/>
          </a:prstGeom>
          <a:solidFill>
            <a:srgbClr val="F2B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823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143B61AA-F414-44EA-95D8-0737EB9C0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48" y="600119"/>
            <a:ext cx="5849104" cy="47422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D1CF1C-F8CF-4CD7-BC39-99C84AF4202B}"/>
              </a:ext>
            </a:extLst>
          </p:cNvPr>
          <p:cNvSpPr txBox="1"/>
          <p:nvPr/>
        </p:nvSpPr>
        <p:spPr>
          <a:xfrm>
            <a:off x="3188353" y="1819841"/>
            <a:ext cx="60976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venir Next LT Pro Demi" panose="020B0704020202020204" pitchFamily="34" charset="0"/>
              </a:rPr>
              <a:t>Need an internship?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7B394-E9EF-4CA6-88B6-EC479E44B3A2}"/>
              </a:ext>
            </a:extLst>
          </p:cNvPr>
          <p:cNvSpPr txBox="1"/>
          <p:nvPr/>
        </p:nvSpPr>
        <p:spPr>
          <a:xfrm>
            <a:off x="2342152" y="5526970"/>
            <a:ext cx="4379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 Light" panose="020B0304020202020204" pitchFamily="34" charset="0"/>
              </a:rPr>
              <a:t>We got you here at</a:t>
            </a:r>
            <a:endParaRPr lang="en-PH" sz="3200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B8A7ED8-BD0F-43C5-A39B-FBAE15C3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41" y="5403919"/>
            <a:ext cx="1992515" cy="8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3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166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 Demi</vt:lpstr>
      <vt:lpstr>Avenir Next LT Pro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RUTH ANNE L. LABITIGAN</dc:creator>
  <cp:lastModifiedBy>RUTH ANNE L. LABITIGAN</cp:lastModifiedBy>
  <cp:revision>2</cp:revision>
  <dcterms:created xsi:type="dcterms:W3CDTF">2022-01-28T05:26:43Z</dcterms:created>
  <dcterms:modified xsi:type="dcterms:W3CDTF">2022-01-28T14:12:27Z</dcterms:modified>
</cp:coreProperties>
</file>